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Raleway"/>
      <p:regular r:id="rId60"/>
      <p:bold r:id="rId61"/>
      <p:italic r:id="rId62"/>
      <p:boldItalic r:id="rId63"/>
    </p:embeddedFont>
    <p:embeddedFont>
      <p:font typeface="Lat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8" roundtripDataSignature="AMtx7mj79AKn3L91FPT3mBiKkPIk3ZdO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6B4D88-3308-4D16-897D-6B8282E6AF52}">
  <a:tblStyle styleId="{506B4D88-3308-4D16-897D-6B8282E6AF5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italic.fntdata"/><Relationship Id="rId61" Type="http://schemas.openxmlformats.org/officeDocument/2006/relationships/font" Target="fonts/Raleway-bold.fntdata"/><Relationship Id="rId20" Type="http://schemas.openxmlformats.org/officeDocument/2006/relationships/slide" Target="slides/slide14.xml"/><Relationship Id="rId64" Type="http://schemas.openxmlformats.org/officeDocument/2006/relationships/font" Target="fonts/Lato-regular.fntdata"/><Relationship Id="rId63" Type="http://schemas.openxmlformats.org/officeDocument/2006/relationships/font" Target="fonts/Raleway-boldItalic.fntdata"/><Relationship Id="rId22" Type="http://schemas.openxmlformats.org/officeDocument/2006/relationships/slide" Target="slides/slide16.xml"/><Relationship Id="rId66" Type="http://schemas.openxmlformats.org/officeDocument/2006/relationships/font" Target="fonts/Lato-italic.fntdata"/><Relationship Id="rId21" Type="http://schemas.openxmlformats.org/officeDocument/2006/relationships/slide" Target="slides/slide15.xml"/><Relationship Id="rId65" Type="http://schemas.openxmlformats.org/officeDocument/2006/relationships/font" Target="fonts/Lato-bold.fntdata"/><Relationship Id="rId24" Type="http://schemas.openxmlformats.org/officeDocument/2006/relationships/slide" Target="slides/slide18.xml"/><Relationship Id="rId68" Type="http://customschemas.google.com/relationships/presentationmetadata" Target="metadata"/><Relationship Id="rId23" Type="http://schemas.openxmlformats.org/officeDocument/2006/relationships/slide" Target="slides/slide17.xml"/><Relationship Id="rId67" Type="http://schemas.openxmlformats.org/officeDocument/2006/relationships/font" Target="fonts/Lato-boldItalic.fntdata"/><Relationship Id="rId60" Type="http://schemas.openxmlformats.org/officeDocument/2006/relationships/font" Target="fonts/Raleway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9db7e68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19db7e68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9db7e686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19db7e686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9db7e68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19db7e68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9db7e68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19db7e68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9db7e686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19db7e686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9db7e686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19db7e686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9db7e686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19db7e686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9db7e686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19db7e686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9db7e686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19db7e686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9db7e686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19db7e686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9db7e686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19db7e686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9db7e686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19db7e686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9db7e686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19db7e686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9db7e686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19db7e686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9db7e686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19db7e686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9db7e686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19db7e686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db7e686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19db7e686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9db7e686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19db7e686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db7e686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19db7e686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db7e686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19db7e686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9db7e686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19db7e686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9db7e686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19db7e686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9db7e686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19db7e686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9db7e686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19db7e686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9db7e686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19db7e686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9db7e686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19db7e686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9db7e686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19db7e686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9db7e686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19db7e686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9db7e686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19db7e686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9db7e686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19db7e686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db7e686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19db7e686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9db7e686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19db7e686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9db7e686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19db7e686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9db7e686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19db7e686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9db7e686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19db7e686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9db7e686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19db7e686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9db7e686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19db7e686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9db7e686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19db7e686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9db7e686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19db7e686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9db7e686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119db7e686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9db7e686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19db7e686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db7e68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19db7e68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9db7e6866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19db7e686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9db7e686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119db7e686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9db7e686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19db7e686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d7d4648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1d7d4648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9db7e68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19db7e68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9db7e68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19db7e68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db7e68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19db7e68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9db7e686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19db7e686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unibucro0.sharepoint.com/:p:/s/AlgoritmiAvansati2023/EQ8-fPBNf6lDv1IZfc9ZHXQBt6FDDvXQhzjoZva2gOHVLA?e=9HSAn9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91538"/>
              <a:buNone/>
            </a:pPr>
            <a:r>
              <a:rPr lang="ro"/>
              <a:t>Algoritmi Avansați 2024</a:t>
            </a:r>
            <a:br>
              <a:rPr lang="ro"/>
            </a:br>
            <a:r>
              <a:rPr lang="ro"/>
              <a:t>c-5</a:t>
            </a:r>
            <a:br>
              <a:rPr lang="ro"/>
            </a:br>
            <a:r>
              <a:rPr lang="ro" sz="3300"/>
              <a:t>Genetic Algorithms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9db7e6866_0_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56" name="Google Shape;156;g119db7e6866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19db7e6866_0_49"/>
          <p:cNvSpPr txBox="1"/>
          <p:nvPr/>
        </p:nvSpPr>
        <p:spPr>
          <a:xfrm>
            <a:off x="801350" y="1929850"/>
            <a:ext cx="6382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9db7e6866_0_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63" name="Google Shape;163;g119db7e6866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19db7e6866_0_58"/>
          <p:cNvSpPr txBox="1"/>
          <p:nvPr/>
        </p:nvSpPr>
        <p:spPr>
          <a:xfrm>
            <a:off x="801350" y="1929850"/>
            <a:ext cx="638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9db7e6866_0_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70" name="Google Shape;170;g119db7e6866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19db7e6866_0_70"/>
          <p:cNvSpPr txBox="1"/>
          <p:nvPr/>
        </p:nvSpPr>
        <p:spPr>
          <a:xfrm>
            <a:off x="801350" y="1929850"/>
            <a:ext cx="638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Operatori genetici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i="0" lang="ro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încrucişare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(combinare, crossover) - indivizii din noua generație moştenesc caracteristicile părinților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9db7e6866_0_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77" name="Google Shape;177;g119db7e6866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19db7e6866_0_76"/>
          <p:cNvSpPr txBox="1"/>
          <p:nvPr/>
        </p:nvSpPr>
        <p:spPr>
          <a:xfrm>
            <a:off x="801350" y="1929850"/>
            <a:ext cx="638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Operatori genetici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i="0" lang="ro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încrucişare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(combinare, crossover) - indivizii din noua generație moştenesc caracteristicile părinților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i="0" lang="ro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mutaţie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– indivizii din noua generație  pot dobândi şi caracteristici noi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9db7e6866_0_82"/>
          <p:cNvSpPr txBox="1"/>
          <p:nvPr>
            <p:ph type="ctrTitle"/>
          </p:nvPr>
        </p:nvSpPr>
        <p:spPr>
          <a:xfrm>
            <a:off x="646625" y="1179375"/>
            <a:ext cx="67995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Structura pas-cu-pas a unui Algoritm Genetic</a:t>
            </a:r>
            <a:endParaRPr/>
          </a:p>
        </p:txBody>
      </p:sp>
      <p:pic>
        <p:nvPicPr>
          <p:cNvPr id="184" name="Google Shape;184;g119db7e6866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7900" y="2475071"/>
            <a:ext cx="4578199" cy="25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9db7e6866_0_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190" name="Google Shape;190;g119db7e6866_0_94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ro">
                <a:solidFill>
                  <a:schemeClr val="lt1"/>
                </a:solidFill>
              </a:rPr>
              <a:t>Cât timp nu există condiția de terminare:</a:t>
            </a:r>
            <a:endParaRPr b="1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ro" sz="1300">
                <a:solidFill>
                  <a:schemeClr val="lt1"/>
                </a:solidFill>
              </a:rPr>
              <a:t>construim o populație nouă P(t+1) pe baza indivizilor din P(t) astfel: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lang="ro" sz="1300">
                <a:solidFill>
                  <a:schemeClr val="lt1"/>
                </a:solidFill>
              </a:rPr>
              <a:t>selecție</a:t>
            </a:r>
            <a:r>
              <a:rPr lang="ro" sz="1300">
                <a:solidFill>
                  <a:schemeClr val="lt1"/>
                </a:solidFill>
              </a:rPr>
              <a:t>: generează o populație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selectând indivizi din </a:t>
            </a:r>
            <a:r>
              <a:rPr b="1" lang="ro" sz="1300">
                <a:solidFill>
                  <a:schemeClr val="lt1"/>
                </a:solidFill>
              </a:rPr>
              <a:t>P(t) </a:t>
            </a:r>
            <a:r>
              <a:rPr lang="ro" sz="1300">
                <a:solidFill>
                  <a:schemeClr val="lt1"/>
                </a:solidFill>
              </a:rPr>
              <a:t>după un anumit </a:t>
            </a:r>
            <a:r>
              <a:rPr b="1" lang="ro" sz="1300">
                <a:solidFill>
                  <a:schemeClr val="lt1"/>
                </a:solidFill>
              </a:rPr>
              <a:t>criteriu de selecție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91" name="Google Shape;191;g119db7e6866_0_94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9db7e6866_0_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197" name="Google Shape;197;g119db7e6866_0_8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ro" sz="1300">
                <a:solidFill>
                  <a:schemeClr val="lt1"/>
                </a:solidFill>
              </a:rPr>
              <a:t>construim o populație nouă P(t+1) pe baza indivizilor din P(t) astfel: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lang="ro" sz="1300">
                <a:solidFill>
                  <a:schemeClr val="lt1"/>
                </a:solidFill>
              </a:rPr>
              <a:t>selecție</a:t>
            </a:r>
            <a:r>
              <a:rPr lang="ro" sz="1300">
                <a:solidFill>
                  <a:schemeClr val="lt1"/>
                </a:solidFill>
              </a:rPr>
              <a:t>: generează o populație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selectând indivizi din </a:t>
            </a:r>
            <a:r>
              <a:rPr b="1" lang="ro" sz="1300">
                <a:solidFill>
                  <a:schemeClr val="lt1"/>
                </a:solidFill>
              </a:rPr>
              <a:t>P(t) </a:t>
            </a:r>
            <a:r>
              <a:rPr lang="ro" sz="1300">
                <a:solidFill>
                  <a:schemeClr val="lt1"/>
                </a:solidFill>
              </a:rPr>
              <a:t>după un anumit </a:t>
            </a:r>
            <a:r>
              <a:rPr b="1" lang="ro" sz="1300">
                <a:solidFill>
                  <a:schemeClr val="lt1"/>
                </a:solidFill>
              </a:rPr>
              <a:t>criteriu de selecție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98" name="Google Shape;198;g119db7e6866_0_88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9db7e6866_0_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0" lang="ro">
                <a:solidFill>
                  <a:schemeClr val="dk1"/>
                </a:solidFill>
              </a:rPr>
              <a:t>Condiții de terminare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204" name="Google Shape;204;g119db7e6866_0_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număr maxim de iterații / durată de execuție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stabilizarea performanței medii /maxime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am obținut o soluție suficient de bună</a:t>
            </a:r>
            <a:endParaRPr b="1"/>
          </a:p>
        </p:txBody>
      </p:sp>
      <p:pic>
        <p:nvPicPr>
          <p:cNvPr id="205" name="Google Shape;205;g119db7e6866_0_106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9db7e6866_0_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11" name="Google Shape;211;g119db7e6866_0_100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2" name="Google Shape;212;g119db7e6866_0_100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9db7e6866_0_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18" name="Google Shape;218;g119db7e6866_0_127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9" name="Google Shape;219;g119db7e6866_0_127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What are they used for?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Sunt utilizaţi în probleme de optim, pentru care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spaţiul de căutare a soluţiilor posibile este mare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 se cunosc algoritmi exacţi mai rapizi  Furnizează o soluţie care nu este neapărat optimă.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Căutarea în spaţiul soluțiilor candidat – euristică, bazată pe principii ale evoluţiei în genetică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Denumirea lor se datorează preluării unor mecanisme din biologie: moştenirea genetică şi evoluţia naturală pentru populaţii de indivizi </a:t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9db7e6866_0_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25" name="Google Shape;225;g119db7e6866_0_13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operatorul de mutație peste (unii) indivizi din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 </a:t>
            </a:r>
            <a:r>
              <a:rPr lang="ro" sz="1300"/>
              <a:t>obținând populația </a:t>
            </a:r>
            <a:r>
              <a:rPr b="1" lang="ro" sz="1300"/>
              <a:t>P(t+1)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6" name="Google Shape;226;g119db7e6866_0_133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db7e6866_0_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32" name="Google Shape;232;g119db7e6866_0_139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operatorul de mutație peste (unii) indivizi din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 </a:t>
            </a:r>
            <a:r>
              <a:rPr lang="ro" sz="1300"/>
              <a:t>obținând populația </a:t>
            </a:r>
            <a:r>
              <a:rPr b="1" lang="ro" sz="1300"/>
              <a:t>P(t+1)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i="1" lang="ro" sz="1300"/>
              <a:t>opțional: la P(t+1) se adaugă elementul/elementele elitiste din P(t)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g119db7e6866_0_139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9db7e6866_0_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39" name="Google Shape;239;g119db7e6866_0_145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operatorul de mutație peste (unii) indivizi din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 </a:t>
            </a:r>
            <a:r>
              <a:rPr lang="ro" sz="1300"/>
              <a:t>obținând populația </a:t>
            </a:r>
            <a:r>
              <a:rPr b="1" lang="ro" sz="1300"/>
              <a:t>P(t+1)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i="1" lang="ro" sz="1300"/>
              <a:t>opțional: la P(t+1) se adaugă elementul/elementele elitiste din P(t)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0" name="Google Shape;240;g119db7e6866_0_145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"/>
          <p:cNvSpPr txBox="1"/>
          <p:nvPr>
            <p:ph type="title"/>
          </p:nvPr>
        </p:nvSpPr>
        <p:spPr>
          <a:xfrm>
            <a:off x="729450" y="1318650"/>
            <a:ext cx="528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Exemplu: maximizarea unei funcții pozitive</a:t>
            </a:r>
            <a:endParaRPr/>
          </a:p>
        </p:txBody>
      </p:sp>
      <p:sp>
        <p:nvSpPr>
          <p:cNvPr id="246" name="Google Shape;246;p3"/>
          <p:cNvSpPr txBox="1"/>
          <p:nvPr>
            <p:ph idx="1" type="body"/>
          </p:nvPr>
        </p:nvSpPr>
        <p:spPr>
          <a:xfrm>
            <a:off x="729450" y="2329475"/>
            <a:ext cx="76887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Date de intrare + parametri de control</a:t>
            </a:r>
            <a:r>
              <a:rPr b="1" lang="ro"/>
              <a:t>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 intervalul [a, b]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precizia p (numărul de zecimale)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dimensiunea populației n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numărul de generații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probabilitatea de încrucișare </a:t>
            </a:r>
            <a:r>
              <a:rPr b="1" lang="ro">
                <a:solidFill>
                  <a:schemeClr val="dk1"/>
                </a:solidFill>
              </a:rPr>
              <a:t>pc 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probabilitatea de mutație </a:t>
            </a:r>
            <a:r>
              <a:rPr b="1" lang="ro">
                <a:solidFill>
                  <a:schemeClr val="dk1"/>
                </a:solidFill>
              </a:rPr>
              <a:t>pm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7" name="Google Shape;247;p3"/>
          <p:cNvPicPr preferRelativeResize="0"/>
          <p:nvPr/>
        </p:nvPicPr>
        <p:blipFill rotWithShape="1">
          <a:blip r:embed="rId3">
            <a:alphaModFix/>
          </a:blip>
          <a:srcRect b="9239" l="0" r="0" t="0"/>
          <a:stretch/>
        </p:blipFill>
        <p:spPr>
          <a:xfrm>
            <a:off x="6010075" y="529225"/>
            <a:ext cx="3074924" cy="204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9db7e6866_0_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53" name="Google Shape;253;g119db7e6866_0_15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54" name="Google Shape;254;g119db7e6866_0_153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9db7e6866_0_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60" name="Google Shape;260;g119db7e6866_0_16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61" name="Google Shape;261;g119db7e6866_0_168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9db7e6866_0_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67" name="Google Shape;267;g119db7e6866_0_162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Cum calculăm lungimea pentru puncte din D = [a,b] ?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68" name="Google Shape;268;g119db7e6866_0_162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9db7e6866_0_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74" name="Google Shape;274;g119db7e6866_0_176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Cum calculăm lungimea pentru puncte din D = [a,b]? </a:t>
            </a:r>
            <a:br>
              <a:rPr b="1" lang="ro"/>
            </a:br>
            <a:r>
              <a:rPr b="1" lang="ro"/>
              <a:t>	Depinde de nivelul de discretizare al intervalului [a,b]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75" name="Google Shape;275;g119db7e6866_0_176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db7e6866_0_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81" name="Google Shape;281;g119db7e6866_0_18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(b-a)x10</a:t>
            </a:r>
            <a:r>
              <a:rPr b="1" baseline="30000" lang="ro"/>
              <a:t>p</a:t>
            </a:r>
            <a:r>
              <a:rPr b="1" lang="ro"/>
              <a:t> subintervale (elemente)</a:t>
            </a:r>
            <a:endParaRPr b="1"/>
          </a:p>
        </p:txBody>
      </p:sp>
      <p:pic>
        <p:nvPicPr>
          <p:cNvPr id="282" name="Google Shape;282;g119db7e6866_0_183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19db7e6866_0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5900" y="3059401"/>
            <a:ext cx="692626" cy="6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db7e6866_0_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89" name="Google Shape;289;g119db7e6866_0_194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</p:txBody>
      </p:sp>
      <p:pic>
        <p:nvPicPr>
          <p:cNvPr id="290" name="Google Shape;290;g119db7e6866_0_194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9db7e6866_0_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What are they used for?</a:t>
            </a:r>
            <a:endParaRPr/>
          </a:p>
        </p:txBody>
      </p:sp>
      <p:sp>
        <p:nvSpPr>
          <p:cNvPr id="101" name="Google Shape;101;g119db7e6866_0_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Aplicații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Robotică, bioinformatică, inginerie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Probleme de trafic, rutare, proiectare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Criptare, code-breaking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Teoria jocurilor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 Clustering  etc</a:t>
            </a:r>
            <a:endParaRPr b="1"/>
          </a:p>
        </p:txBody>
      </p:sp>
      <p:pic>
        <p:nvPicPr>
          <p:cNvPr id="102" name="Google Shape;102;g119db7e6866_0_3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9db7e6866_0_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96" name="Google Shape;296;g119db7e6866_0_201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</p:txBody>
      </p:sp>
      <p:pic>
        <p:nvPicPr>
          <p:cNvPr id="297" name="Google Shape;297;g119db7e6866_0_201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19db7e6866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1575" y="3658825"/>
            <a:ext cx="1419425" cy="1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9db7e6866_0_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04" name="Google Shape;304;g119db7e6866_0_20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305" name="Google Shape;305;g119db7e6866_0_208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19db7e6866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6425" y="3683900"/>
            <a:ext cx="4334554" cy="3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9db7e6866_0_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12" name="Google Shape;312;g119db7e6866_0_216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valoarea codificată din D=[a,b] – translație liniară </a:t>
            </a:r>
            <a:endParaRPr b="1"/>
          </a:p>
        </p:txBody>
      </p:sp>
      <p:pic>
        <p:nvPicPr>
          <p:cNvPr id="313" name="Google Shape;313;g119db7e6866_0_216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19db7e6866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6425" y="3683900"/>
            <a:ext cx="4334554" cy="3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19db7e6866_0_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6425" y="4447950"/>
            <a:ext cx="2340700" cy="4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9db7e6866_0_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21" name="Google Shape;321;g119db7e6866_0_225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Populația inițială se generează aleator</a:t>
            </a:r>
            <a:endParaRPr b="1"/>
          </a:p>
        </p:txBody>
      </p:sp>
      <p:pic>
        <p:nvPicPr>
          <p:cNvPr id="322" name="Google Shape;322;g119db7e6866_0_225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9db7e6866_0_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Funcția de fitness 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28" name="Google Shape;328;g119db7e6866_0_23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se pot folosi distanțe cunoscute (euclidiană, Hamming)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pentru problema de maxim funcția este chiar f </a:t>
            </a:r>
            <a:endParaRPr b="1"/>
          </a:p>
        </p:txBody>
      </p:sp>
      <p:pic>
        <p:nvPicPr>
          <p:cNvPr id="329" name="Google Shape;329;g119db7e6866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8325" y="479750"/>
            <a:ext cx="3185676" cy="16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9db7e6866_0_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35" name="Google Shape;335;g119db7e6866_0_241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determinarea unei populații intermediare, ce conține indivizi care vor fi supuși operatorilor genetici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proporțională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elitistă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turneu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bazată pe ordonare</a:t>
            </a:r>
            <a:endParaRPr b="1" sz="1700"/>
          </a:p>
        </p:txBody>
      </p:sp>
      <p:pic>
        <p:nvPicPr>
          <p:cNvPr id="336" name="Google Shape;336;g119db7e6866_0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9db7e6866_0_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42" name="Google Shape;342;g119db7e6866_0_250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343" name="Google Shape;343;g119db7e6866_0_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19db7e6866_0_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9525" y="2723938"/>
            <a:ext cx="1419425" cy="1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9db7e6866_0_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50" name="Google Shape;350;g119db7e6866_0_258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51" name="Google Shape;351;g119db7e6866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19db7e6866_0_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6925" y="2735620"/>
            <a:ext cx="4450050" cy="1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9db7e6866_0_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58" name="Google Shape;358;g119db7e6866_0_266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folosind </a:t>
            </a:r>
            <a:r>
              <a:rPr b="1" lang="ro">
                <a:solidFill>
                  <a:schemeClr val="accent3"/>
                </a:solidFill>
              </a:rPr>
              <a:t>metoda ruletei</a:t>
            </a:r>
            <a:r>
              <a:rPr b="1" lang="ro">
                <a:solidFill>
                  <a:schemeClr val="dk2"/>
                </a:solidFill>
              </a:rPr>
              <a:t> selectăm n indivizi (!copii), cu distribuția de probabilitate (p1 , p2 , …, pn)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59" name="Google Shape;359;g119db7e6866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19db7e6866_0_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6925" y="2735620"/>
            <a:ext cx="4450050" cy="1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9db7e6866_0_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 - metoda ruletei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66" name="Google Shape;366;g119db7e6866_0_274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Folosind metoda ruletei selectăm n indivizi (!copii), cu distribuția de probabilitate (p</a:t>
            </a:r>
            <a:r>
              <a:rPr b="1" baseline="-25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 , p</a:t>
            </a:r>
            <a:r>
              <a:rPr b="1" baseline="-25000" lang="ro">
                <a:solidFill>
                  <a:schemeClr val="dk2"/>
                </a:solidFill>
              </a:rPr>
              <a:t>2</a:t>
            </a:r>
            <a:r>
              <a:rPr b="1" lang="ro">
                <a:solidFill>
                  <a:schemeClr val="dk2"/>
                </a:solidFill>
              </a:rPr>
              <a:t> , …, p</a:t>
            </a:r>
            <a:r>
              <a:rPr b="1" baseline="-25000" lang="ro">
                <a:solidFill>
                  <a:schemeClr val="dk2"/>
                </a:solidFill>
              </a:rPr>
              <a:t>n</a:t>
            </a:r>
            <a:r>
              <a:rPr b="1" lang="ro">
                <a:solidFill>
                  <a:schemeClr val="dk2"/>
                </a:solidFill>
              </a:rPr>
              <a:t> 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Etapa de Selecție:</a:t>
            </a:r>
            <a:endParaRPr b="1">
              <a:solidFill>
                <a:schemeClr val="accent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P</a:t>
            </a:r>
            <a:r>
              <a:rPr b="1" baseline="30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(t)=∅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repetă de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i="1" lang="ro">
                <a:solidFill>
                  <a:schemeClr val="dk1"/>
                </a:solidFill>
              </a:rPr>
              <a:t>n</a:t>
            </a:r>
            <a:r>
              <a:rPr b="1" lang="ro">
                <a:solidFill>
                  <a:schemeClr val="dk2"/>
                </a:solidFill>
              </a:rPr>
              <a:t> ori:</a:t>
            </a:r>
            <a:endParaRPr b="1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ro" sz="1300">
                <a:solidFill>
                  <a:schemeClr val="dk2"/>
                </a:solidFill>
              </a:rPr>
              <a:t>generează </a:t>
            </a:r>
            <a:r>
              <a:rPr b="1" i="1" lang="ro" sz="1300">
                <a:solidFill>
                  <a:schemeClr val="dk1"/>
                </a:solidFill>
              </a:rPr>
              <a:t>j</a:t>
            </a:r>
            <a:r>
              <a:rPr b="1" lang="ro" sz="1300">
                <a:solidFill>
                  <a:schemeClr val="dk1"/>
                </a:solidFill>
              </a:rPr>
              <a:t> </a:t>
            </a:r>
            <a:r>
              <a:rPr b="1" lang="ro" sz="1300">
                <a:solidFill>
                  <a:schemeClr val="dk2"/>
                </a:solidFill>
              </a:rPr>
              <a:t>cu probabilitatea (p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, p</a:t>
            </a:r>
            <a:r>
              <a:rPr b="1" baseline="-25000" lang="ro" sz="1300">
                <a:solidFill>
                  <a:schemeClr val="dk2"/>
                </a:solidFill>
              </a:rPr>
              <a:t>2</a:t>
            </a:r>
            <a:r>
              <a:rPr b="1" lang="ro" sz="1300">
                <a:solidFill>
                  <a:schemeClr val="dk2"/>
                </a:solidFill>
              </a:rPr>
              <a:t>, …, p</a:t>
            </a:r>
            <a:r>
              <a:rPr b="1" baseline="-25000" lang="ro" sz="1300">
                <a:solidFill>
                  <a:schemeClr val="dk2"/>
                </a:solidFill>
              </a:rPr>
              <a:t>n</a:t>
            </a:r>
            <a:r>
              <a:rPr b="1" lang="ro" sz="1300">
                <a:solidFill>
                  <a:schemeClr val="dk2"/>
                </a:solidFill>
              </a:rPr>
              <a:t>) folosind</a:t>
            </a:r>
            <a:r>
              <a:rPr b="1" lang="ro" sz="1300">
                <a:solidFill>
                  <a:schemeClr val="accent3"/>
                </a:solidFill>
              </a:rPr>
              <a:t> metoda ruletei</a:t>
            </a:r>
            <a:endParaRPr b="1" sz="1300">
              <a:solidFill>
                <a:schemeClr val="accent3"/>
              </a:solidFill>
            </a:endParaRPr>
          </a:p>
          <a:p>
            <a:pPr indent="-3111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dk2"/>
                </a:solidFill>
              </a:rPr>
              <a:t>genereaza </a:t>
            </a:r>
            <a:r>
              <a:rPr b="1" i="1" lang="ro" sz="1300">
                <a:solidFill>
                  <a:schemeClr val="dk1"/>
                </a:solidFill>
              </a:rPr>
              <a:t>u</a:t>
            </a:r>
            <a:r>
              <a:rPr b="1" lang="ro" sz="1300">
                <a:solidFill>
                  <a:schemeClr val="dk2"/>
                </a:solidFill>
              </a:rPr>
              <a:t> variabila uniformă pe [0,1)</a:t>
            </a:r>
            <a:endParaRPr b="1" sz="1300">
              <a:solidFill>
                <a:schemeClr val="dk2"/>
              </a:solidFill>
            </a:endParaRPr>
          </a:p>
          <a:p>
            <a:pPr indent="-3111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b="1" lang="ro" sz="1300">
                <a:solidFill>
                  <a:schemeClr val="dk2"/>
                </a:solidFill>
              </a:rPr>
              <a:t>determină indicele j astfel încât u este între q</a:t>
            </a:r>
            <a:r>
              <a:rPr b="1" baseline="-25000" lang="ro" sz="1300">
                <a:solidFill>
                  <a:schemeClr val="dk2"/>
                </a:solidFill>
              </a:rPr>
              <a:t>j-1</a:t>
            </a:r>
            <a:r>
              <a:rPr b="1" lang="ro" sz="1300">
                <a:solidFill>
                  <a:schemeClr val="dk2"/>
                </a:solidFill>
              </a:rPr>
              <a:t>= 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+…+p</a:t>
            </a:r>
            <a:r>
              <a:rPr b="1" baseline="-25000" lang="ro" sz="1300">
                <a:solidFill>
                  <a:schemeClr val="dk2"/>
                </a:solidFill>
              </a:rPr>
              <a:t>j-1</a:t>
            </a:r>
            <a:r>
              <a:rPr b="1" lang="ro" sz="1300">
                <a:solidFill>
                  <a:schemeClr val="dk2"/>
                </a:solidFill>
              </a:rPr>
              <a:t> și q</a:t>
            </a:r>
            <a:r>
              <a:rPr b="1" baseline="-25000" lang="ro" sz="1300">
                <a:solidFill>
                  <a:schemeClr val="dk2"/>
                </a:solidFill>
              </a:rPr>
              <a:t>j</a:t>
            </a:r>
            <a:r>
              <a:rPr b="1" lang="ro" sz="1300">
                <a:solidFill>
                  <a:schemeClr val="dk2"/>
                </a:solidFill>
              </a:rPr>
              <a:t>= 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+…+p</a:t>
            </a:r>
            <a:r>
              <a:rPr b="1" baseline="-25000" lang="ro" sz="1300">
                <a:solidFill>
                  <a:schemeClr val="dk2"/>
                </a:solidFill>
              </a:rPr>
              <a:t>j </a:t>
            </a:r>
            <a:r>
              <a:rPr b="1" lang="ro" sz="1300">
                <a:solidFill>
                  <a:schemeClr val="dk2"/>
                </a:solidFill>
              </a:rPr>
              <a:t>(cu convenția q</a:t>
            </a:r>
            <a:r>
              <a:rPr b="1" baseline="-25000" lang="ro" sz="1300">
                <a:solidFill>
                  <a:schemeClr val="dk2"/>
                </a:solidFill>
              </a:rPr>
              <a:t>0</a:t>
            </a:r>
            <a:r>
              <a:rPr b="1" lang="ro" sz="1300">
                <a:solidFill>
                  <a:schemeClr val="dk2"/>
                </a:solidFill>
              </a:rPr>
              <a:t>=0)</a:t>
            </a:r>
            <a:endParaRPr b="1"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ro" sz="1300">
                <a:solidFill>
                  <a:schemeClr val="dk2"/>
                </a:solidFill>
              </a:rPr>
              <a:t>adaugă la populația selectată P</a:t>
            </a:r>
            <a:r>
              <a:rPr b="1" baseline="30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(t) o copie a lui X</a:t>
            </a:r>
            <a:r>
              <a:rPr b="1" baseline="-25000" lang="ro" sz="1300">
                <a:solidFill>
                  <a:schemeClr val="dk2"/>
                </a:solidFill>
              </a:rPr>
              <a:t>j</a:t>
            </a:r>
            <a:endParaRPr b="1" baseline="-25000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67" name="Google Shape;367;g119db7e6866_0_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9db7e6866_0_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Informal talk</a:t>
            </a:r>
            <a:endParaRPr/>
          </a:p>
        </p:txBody>
      </p:sp>
      <p:pic>
        <p:nvPicPr>
          <p:cNvPr id="108" name="Google Shape;108;g119db7e6866_0_113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19db7e6866_0_113"/>
          <p:cNvPicPr preferRelativeResize="0"/>
          <p:nvPr/>
        </p:nvPicPr>
        <p:blipFill rotWithShape="1">
          <a:blip r:embed="rId4">
            <a:alphaModFix/>
          </a:blip>
          <a:srcRect b="7070" l="0" r="0" t="0"/>
          <a:stretch/>
        </p:blipFill>
        <p:spPr>
          <a:xfrm>
            <a:off x="152400" y="2006250"/>
            <a:ext cx="3433901" cy="277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9db7e6866_0_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73" name="Google Shape;373;g119db7e6866_0_285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Selecție elitistă</a:t>
            </a:r>
            <a:r>
              <a:rPr b="1" lang="ro">
                <a:solidFill>
                  <a:schemeClr val="dk2"/>
                </a:solidFill>
              </a:rPr>
              <a:t> = trecerea explicită a celui mai bun individ în generația următoare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Selecție turneu</a:t>
            </a:r>
            <a:r>
              <a:rPr b="1" lang="ro">
                <a:solidFill>
                  <a:schemeClr val="dk2"/>
                </a:solidFill>
              </a:rPr>
              <a:t> = se aleg aleatoriu k indivizi din populație şi se selectează cel mai performant dintre ei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 </a:t>
            </a:r>
            <a:r>
              <a:rPr b="1" lang="ro">
                <a:solidFill>
                  <a:schemeClr val="accent3"/>
                </a:solidFill>
              </a:rPr>
              <a:t>Selecție bazată pe ordonare</a:t>
            </a:r>
            <a:r>
              <a:rPr b="1" lang="ro">
                <a:solidFill>
                  <a:schemeClr val="dk2"/>
                </a:solidFill>
              </a:rPr>
              <a:t> = se ordonează indivizii după performanță şi li se asociază câte o probabilitate de selecție în funcție de locul lor după ordonare 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74" name="Google Shape;374;g119db7e6866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9db7e6866_0_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80" name="Google Shape;380;g119db7e6866_0_292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Permite combinarea informațiilor de la părinți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Doi părinți dau naștere la doi descendenți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cu un punct de tăietură (de rupere)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cu mai multe puncte de rupere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uniformă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etc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81" name="Google Shape;381;g119db7e6866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9db7e6866_0_3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87" name="Google Shape;387;g119db7e6866_0_302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2 părinți</a:t>
            </a:r>
            <a:r>
              <a:rPr b="1" lang="ro">
                <a:solidFill>
                  <a:schemeClr val="dk2"/>
                </a:solidFill>
              </a:rPr>
              <a:t>  =&gt; </a:t>
            </a:r>
            <a:r>
              <a:rPr b="1" lang="ro">
                <a:solidFill>
                  <a:schemeClr val="dk1"/>
                </a:solidFill>
              </a:rPr>
              <a:t>2 indivizi noi</a:t>
            </a:r>
            <a:r>
              <a:rPr b="1" lang="ro">
                <a:solidFill>
                  <a:schemeClr val="dk2"/>
                </a:solidFill>
              </a:rPr>
              <a:t> care iau locul părinților în populație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88" name="Google Shape;388;g119db7e6866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19db7e6866_0_3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600" y="2967249"/>
            <a:ext cx="7314449" cy="182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9db7e6866_0_3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95" name="Google Shape;395;g119db7e6866_0_311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Nu toți cromozomii din P</a:t>
            </a:r>
            <a:r>
              <a:rPr b="1" baseline="30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(t) participă la încrucișare.  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96" name="Google Shape;396;g119db7e6866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9db7e6866_0_3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02" name="Google Shape;402;g119db7e6866_0_319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 i = 1,n</a:t>
            </a:r>
            <a:endParaRPr>
              <a:solidFill>
                <a:schemeClr val="lt1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genereaza </a:t>
            </a:r>
            <a:r>
              <a:rPr b="1" lang="ro" sz="1300">
                <a:solidFill>
                  <a:schemeClr val="lt1"/>
                </a:solidFill>
              </a:rPr>
              <a:t>u</a:t>
            </a:r>
            <a:r>
              <a:rPr lang="ro" sz="1300">
                <a:solidFill>
                  <a:schemeClr val="lt1"/>
                </a:solidFill>
              </a:rPr>
              <a:t> variabila uniformă pe [0,1]</a:t>
            </a:r>
            <a:endParaRPr sz="1300">
              <a:solidFill>
                <a:schemeClr val="lt1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daca </a:t>
            </a:r>
            <a:r>
              <a:rPr b="1" lang="ro" sz="1300">
                <a:solidFill>
                  <a:schemeClr val="lt1"/>
                </a:solidFill>
              </a:rPr>
              <a:t>u&lt;pc</a:t>
            </a:r>
            <a:r>
              <a:rPr lang="ro" sz="1300">
                <a:solidFill>
                  <a:schemeClr val="lt1"/>
                </a:solidFill>
              </a:rPr>
              <a:t> atunci </a:t>
            </a:r>
            <a:r>
              <a:rPr b="1" lang="ro" sz="1300" u="sng">
                <a:solidFill>
                  <a:schemeClr val="lt1"/>
                </a:solidFill>
              </a:rPr>
              <a:t>marcheaza </a:t>
            </a:r>
            <a:r>
              <a:rPr lang="ro" sz="1300">
                <a:solidFill>
                  <a:schemeClr val="lt1"/>
                </a:solidFill>
              </a:rPr>
              <a:t>(va participa la incrucisare)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3" name="Google Shape;403;g119db7e6866_0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9db7e6866_0_3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09" name="Google Shape;409;g119db7e6866_0_327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daca </a:t>
            </a:r>
            <a:r>
              <a:rPr b="1" lang="ro" sz="1300">
                <a:solidFill>
                  <a:schemeClr val="lt1"/>
                </a:solidFill>
              </a:rPr>
              <a:t>u&lt;pc</a:t>
            </a:r>
            <a:r>
              <a:rPr lang="ro" sz="1300">
                <a:solidFill>
                  <a:schemeClr val="lt1"/>
                </a:solidFill>
              </a:rPr>
              <a:t> atunci </a:t>
            </a:r>
            <a:r>
              <a:rPr b="1" lang="ro" sz="1300" u="sng">
                <a:solidFill>
                  <a:schemeClr val="lt1"/>
                </a:solidFill>
              </a:rPr>
              <a:t>marcheaza </a:t>
            </a:r>
            <a:r>
              <a:rPr lang="ro" sz="1300">
                <a:solidFill>
                  <a:schemeClr val="lt1"/>
                </a:solidFill>
              </a:rPr>
              <a:t>(va participa la incrucisare)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0" name="Google Shape;410;g119db7e6866_0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db7e6866_0_3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16" name="Google Shape;416;g119db7e6866_0_339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7" name="Google Shape;417;g119db7e6866_0_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9db7e6866_0_3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23" name="Google Shape;423;g119db7e6866_0_333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formeaza perechi disjuncte de cromozomi marcați și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aplică pentru fiecare pereche operatorul de încrucișare;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4" name="Google Shape;424;g119db7e6866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9db7e6866_0_3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30" name="Google Shape;430;g119db7e6866_0_345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formeaza perechi disjuncte de cromozomi marcați și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aplică pentru fiecare pereche operatorul de încrucișare;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ro">
                <a:solidFill>
                  <a:schemeClr val="accent3"/>
                </a:solidFill>
              </a:rPr>
              <a:t>descendeții rezultați înlocuiesc părinții în populație</a:t>
            </a:r>
            <a:endParaRPr>
              <a:solidFill>
                <a:schemeClr val="accent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31" name="Google Shape;431;g119db7e6866_0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9db7e6866_0_3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37" name="Google Shape;437;g119db7e6866_0_35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schimbarea valorilor unor gene din cromozom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asigură diversitatea populației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 probabilitatea de mutație pm – dată de intrare </a:t>
            </a:r>
            <a:endParaRPr b="1"/>
          </a:p>
        </p:txBody>
      </p:sp>
      <p:pic>
        <p:nvPicPr>
          <p:cNvPr id="438" name="Google Shape;438;g119db7e6866_0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19db7e6866_0_3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db7e6866_0_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Informal talk</a:t>
            </a:r>
            <a:endParaRPr/>
          </a:p>
        </p:txBody>
      </p:sp>
      <p:pic>
        <p:nvPicPr>
          <p:cNvPr id="115" name="Google Shape;115;g119db7e6866_0_120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19db7e6866_0_120"/>
          <p:cNvPicPr preferRelativeResize="0"/>
          <p:nvPr/>
        </p:nvPicPr>
        <p:blipFill rotWithShape="1">
          <a:blip r:embed="rId4">
            <a:alphaModFix/>
          </a:blip>
          <a:srcRect b="7070" l="0" r="0" t="0"/>
          <a:stretch/>
        </p:blipFill>
        <p:spPr>
          <a:xfrm>
            <a:off x="152400" y="2006250"/>
            <a:ext cx="3433901" cy="277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19db7e6866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9700" y="2006250"/>
            <a:ext cx="2773850" cy="27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9db7e6866_0_3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45" name="Google Shape;445;g119db7e6866_0_36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Etapa de mutație - </a:t>
            </a:r>
            <a:r>
              <a:rPr b="1" lang="ro">
                <a:solidFill>
                  <a:schemeClr val="accent3"/>
                </a:solidFill>
              </a:rPr>
              <a:t>Varianta 1</a:t>
            </a:r>
            <a:r>
              <a:rPr b="1" lang="ro">
                <a:solidFill>
                  <a:schemeClr val="dk2"/>
                </a:solidFill>
              </a:rPr>
              <a:t> (mutație rară):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Notăm P</a:t>
            </a:r>
            <a:r>
              <a:rPr b="1" baseline="30000" lang="ro"/>
              <a:t>2</a:t>
            </a:r>
            <a:r>
              <a:rPr b="1" lang="ro"/>
              <a:t>(t) = {X</a:t>
            </a:r>
            <a:r>
              <a:rPr b="1" baseline="-25000" lang="ro"/>
              <a:t>1</a:t>
            </a:r>
            <a:r>
              <a:rPr b="1" lang="ro"/>
              <a:t>,…, X</a:t>
            </a:r>
            <a:r>
              <a:rPr b="1" baseline="-25000" lang="ro"/>
              <a:t>n</a:t>
            </a:r>
            <a:r>
              <a:rPr b="1" lang="ro"/>
              <a:t>} populația obținută după încrucișare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for i = 1,n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b="1" lang="ro" sz="1300"/>
              <a:t> variabila uniformă pe [0,1)</a:t>
            </a:r>
            <a:endParaRPr b="1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daca </a:t>
            </a:r>
            <a:r>
              <a:rPr b="1" lang="ro" sz="1300">
                <a:solidFill>
                  <a:schemeClr val="accent3"/>
                </a:solidFill>
              </a:rPr>
              <a:t>u&lt;pm</a:t>
            </a:r>
            <a:r>
              <a:rPr b="1" lang="ro" sz="1300"/>
              <a:t> atunci </a:t>
            </a:r>
            <a:r>
              <a:rPr b="1" lang="ro" sz="1300">
                <a:solidFill>
                  <a:schemeClr val="dk1"/>
                </a:solidFill>
              </a:rPr>
              <a:t>generează o poziție aleatoare</a:t>
            </a:r>
            <a:r>
              <a:rPr b="1" lang="ro" sz="1300"/>
              <a:t> </a:t>
            </a:r>
            <a:r>
              <a:rPr b="1" lang="ro" sz="1300">
                <a:solidFill>
                  <a:schemeClr val="accent3"/>
                </a:solidFill>
              </a:rPr>
              <a:t>p </a:t>
            </a:r>
            <a:r>
              <a:rPr b="1" lang="ro" sz="1300"/>
              <a:t>și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trece gena p din cromozomul X</a:t>
            </a:r>
            <a:r>
              <a:rPr b="1" baseline="-25000" lang="ro" sz="1300"/>
              <a:t>i</a:t>
            </a:r>
            <a:r>
              <a:rPr b="1" lang="ro" sz="1300"/>
              <a:t> la complement 0↔1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446" name="Google Shape;446;g119db7e6866_0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19db7e6866_0_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9db7e6866_0_3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53" name="Google Shape;453;g119db7e6866_0_37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Etapa de mutație - </a:t>
            </a:r>
            <a:r>
              <a:rPr b="1" lang="ro">
                <a:solidFill>
                  <a:schemeClr val="accent3"/>
                </a:solidFill>
              </a:rPr>
              <a:t>Varianta 2</a:t>
            </a:r>
            <a:r>
              <a:rPr b="1" lang="ro">
                <a:solidFill>
                  <a:schemeClr val="dk2"/>
                </a:solidFill>
              </a:rPr>
              <a:t> :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Notăm P</a:t>
            </a:r>
            <a:r>
              <a:rPr b="1" baseline="30000" lang="ro"/>
              <a:t>2</a:t>
            </a:r>
            <a:r>
              <a:rPr b="1" lang="ro"/>
              <a:t>(t) = {X</a:t>
            </a:r>
            <a:r>
              <a:rPr b="1" baseline="-25000" lang="ro"/>
              <a:t>1</a:t>
            </a:r>
            <a:r>
              <a:rPr b="1" lang="ro"/>
              <a:t>,…, X</a:t>
            </a:r>
            <a:r>
              <a:rPr b="1" baseline="-25000" lang="ro"/>
              <a:t>n</a:t>
            </a:r>
            <a:r>
              <a:rPr b="1" lang="ro"/>
              <a:t>} populația obținută după încrucișare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for i = 1,n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for j = 1,len(X</a:t>
            </a:r>
            <a:r>
              <a:rPr b="1" baseline="-25000" lang="ro" sz="1300"/>
              <a:t>i</a:t>
            </a:r>
            <a:r>
              <a:rPr b="1" lang="ro" sz="1300"/>
              <a:t>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b="1" lang="ro" sz="1300"/>
              <a:t> variabila uniformă pe [0,1)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daca </a:t>
            </a:r>
            <a:r>
              <a:rPr b="1" lang="ro" sz="1300">
                <a:solidFill>
                  <a:schemeClr val="accent3"/>
                </a:solidFill>
              </a:rPr>
              <a:t>u&lt;pm</a:t>
            </a:r>
            <a:r>
              <a:rPr b="1" lang="ro" sz="1300"/>
              <a:t> atunci </a:t>
            </a:r>
            <a:endParaRPr b="1" sz="1300">
              <a:solidFill>
                <a:schemeClr val="dk1"/>
              </a:solidFill>
            </a:endParaRPr>
          </a:p>
          <a:p>
            <a:pPr indent="-3111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 sz="1300"/>
              <a:t>trece gena </a:t>
            </a:r>
            <a:r>
              <a:rPr b="1" lang="ro" sz="1300">
                <a:solidFill>
                  <a:schemeClr val="accent3"/>
                </a:solidFill>
              </a:rPr>
              <a:t>j </a:t>
            </a:r>
            <a:r>
              <a:rPr b="1" lang="ro" sz="1300"/>
              <a:t>din cromozomul X</a:t>
            </a:r>
            <a:r>
              <a:rPr b="1" baseline="-25000" lang="ro" sz="1300"/>
              <a:t>i</a:t>
            </a:r>
            <a:r>
              <a:rPr b="1" lang="ro" sz="1300"/>
              <a:t> la complement 0↔1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454" name="Google Shape;454;g119db7e6866_0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19db7e6866_0_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9db7e6866_0_3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Alte exemple</a:t>
            </a:r>
            <a:endParaRPr/>
          </a:p>
        </p:txBody>
      </p:sp>
      <p:pic>
        <p:nvPicPr>
          <p:cNvPr id="461" name="Google Shape;461;g119db7e6866_0_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006250"/>
            <a:ext cx="2098724" cy="298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19db7e6866_0_3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3724" y="2584375"/>
            <a:ext cx="4278622" cy="24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d7d4648b5_1_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</a:t>
            </a:r>
            <a:endParaRPr/>
          </a:p>
        </p:txBody>
      </p:sp>
      <p:pic>
        <p:nvPicPr>
          <p:cNvPr id="468" name="Google Shape;468;g11d7d4648b5_1_0"/>
          <p:cNvPicPr preferRelativeResize="0"/>
          <p:nvPr/>
        </p:nvPicPr>
        <p:blipFill rotWithShape="1">
          <a:blip r:embed="rId3">
            <a:alphaModFix/>
          </a:blip>
          <a:srcRect b="9608" l="0" r="0" t="0"/>
          <a:stretch/>
        </p:blipFill>
        <p:spPr>
          <a:xfrm>
            <a:off x="849900" y="1853850"/>
            <a:ext cx="4943816" cy="32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9db7e6866_0_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Exemplu ilustrativ (scop didactic)</a:t>
            </a:r>
            <a:endParaRPr/>
          </a:p>
        </p:txBody>
      </p:sp>
      <p:pic>
        <p:nvPicPr>
          <p:cNvPr id="123" name="Google Shape;123;g119db7e6866_0_10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19db7e6866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584375"/>
            <a:ext cx="6919924" cy="21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9db7e6866_0_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30" name="Google Shape;130;g119db7e686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19db7e6866_0_20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32" name="Google Shape;132;g119db7e6866_0_20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{506B4D88-3308-4D16-897D-6B8282E6AF52}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9db7e6866_0_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38" name="Google Shape;138;g119db7e6866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19db7e6866_0_32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40" name="Google Shape;140;g119db7e6866_0_32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{506B4D88-3308-4D16-897D-6B8282E6AF52}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g119db7e6866_0_32"/>
          <p:cNvSpPr txBox="1"/>
          <p:nvPr/>
        </p:nvSpPr>
        <p:spPr>
          <a:xfrm>
            <a:off x="801350" y="3530050"/>
            <a:ext cx="638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Populație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mulţime de indivizi care trăiesc într-un mediu la care trebuie să se adapteze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9db7e6866_0_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47" name="Google Shape;147;g119db7e6866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19db7e6866_0_40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49" name="Google Shape;149;g119db7e6866_0_40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{506B4D88-3308-4D16-897D-6B8282E6AF52}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" name="Google Shape;150;g119db7e6866_0_40"/>
          <p:cNvSpPr txBox="1"/>
          <p:nvPr/>
        </p:nvSpPr>
        <p:spPr>
          <a:xfrm>
            <a:off x="801350" y="3530050"/>
            <a:ext cx="638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Populație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mulţime de indivizi care trăiesc într-un mediu la care trebuie să se adapteze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Fitness (adecvare)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măsură a gradului de adaptare la mediu pentru fiecare individ (funcţie de fitness)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